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7" r:id="rId3"/>
    <p:sldId id="277" r:id="rId4"/>
    <p:sldId id="276" r:id="rId5"/>
    <p:sldId id="269" r:id="rId6"/>
    <p:sldId id="281" r:id="rId7"/>
    <p:sldId id="274" r:id="rId8"/>
    <p:sldId id="268" r:id="rId9"/>
    <p:sldId id="270" r:id="rId10"/>
    <p:sldId id="272" r:id="rId11"/>
    <p:sldId id="273" r:id="rId12"/>
    <p:sldId id="275" r:id="rId13"/>
    <p:sldId id="282" r:id="rId14"/>
    <p:sldId id="283" r:id="rId15"/>
    <p:sldId id="280" r:id="rId16"/>
    <p:sldId id="284" r:id="rId17"/>
    <p:sldId id="278" r:id="rId18"/>
    <p:sldId id="279" r:id="rId19"/>
    <p:sldId id="271" r:id="rId20"/>
    <p:sldId id="261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44BD8-A90C-44D1-BB0C-1F45CB20A5BE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6AF24-128E-4C54-9DE9-2C418B3B82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373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BB2E6-DF58-0C40-96C6-55F58C0265B1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692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BB2E6-DF58-0C40-96C6-55F58C0265B1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692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BB2E6-DF58-0C40-96C6-55F58C0265B1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692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BB2E6-DF58-0C40-96C6-55F58C0265B1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692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BB2E6-DF58-0C40-96C6-55F58C0265B1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692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BB2E6-DF58-0C40-96C6-55F58C0265B1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692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BB2E6-DF58-0C40-96C6-55F58C0265B1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692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BB2E6-DF58-0C40-96C6-55F58C0265B1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692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BB2E6-DF58-0C40-96C6-55F58C0265B1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692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BB2E6-DF58-0C40-96C6-55F58C0265B1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692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BB2E6-DF58-0C40-96C6-55F58C0265B1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692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BB2E6-DF58-0C40-96C6-55F58C0265B1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692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BB2E6-DF58-0C40-96C6-55F58C0265B1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692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BB2E6-DF58-0C40-96C6-55F58C0265B1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692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BB2E6-DF58-0C40-96C6-55F58C0265B1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692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BB2E6-DF58-0C40-96C6-55F58C0265B1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692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BB2E6-DF58-0C40-96C6-55F58C0265B1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692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BB2E6-DF58-0C40-96C6-55F58C0265B1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692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BB2E6-DF58-0C40-96C6-55F58C0265B1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692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13/03/2017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13/03/2017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13/03/2017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13/03/2017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13/03/2017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13/03/2017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13/03/2017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13/03/2017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13/03/2017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13/03/2017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13/03/2017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13/03/2017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314" y="189578"/>
            <a:ext cx="2098351" cy="17360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4826" y="538480"/>
            <a:ext cx="2776855" cy="6319520"/>
          </a:xfrm>
          <a:prstGeom prst="rect">
            <a:avLst/>
          </a:prstGeom>
          <a:solidFill>
            <a:srgbClr val="DC00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3799841" y="2836467"/>
            <a:ext cx="5142455" cy="861774"/>
          </a:xfrm>
        </p:spPr>
        <p:txBody>
          <a:bodyPr lIns="0" anchor="b" anchorCtr="0">
            <a:normAutofit fontScale="90000"/>
          </a:bodyPr>
          <a:lstStyle>
            <a:lvl1pPr algn="l">
              <a:defRPr sz="3500" b="1" i="0" cap="all">
                <a:solidFill>
                  <a:srgbClr val="DC002E"/>
                </a:solidFill>
                <a:latin typeface="Citroen"/>
                <a:cs typeface="Citroen"/>
              </a:defRPr>
            </a:lvl1pPr>
          </a:lstStyle>
          <a:p>
            <a:r>
              <a:rPr lang="en-GB" sz="2800" noProof="0" dirty="0" smtClean="0"/>
              <a:t>Landing page tutorial</a:t>
            </a:r>
            <a:br>
              <a:rPr lang="en-GB" sz="2800" noProof="0" dirty="0" smtClean="0"/>
            </a:br>
            <a:r>
              <a:rPr lang="en-GB" sz="2800" dirty="0" smtClean="0"/>
              <a:t>AC Access websites</a:t>
            </a:r>
            <a:endParaRPr lang="en-GB" sz="2800" noProof="0" dirty="0"/>
          </a:p>
        </p:txBody>
      </p:sp>
      <p:pic>
        <p:nvPicPr>
          <p:cNvPr id="7" name="Image 4" descr="createch reserv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6357408"/>
            <a:ext cx="1701800" cy="11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32198"/>
            <a:ext cx="87058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314" y="189578"/>
            <a:ext cx="2098351" cy="173603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15186" y="467648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6"/>
                </a:solidFill>
                <a:latin typeface="Citroen" panose="02000000000000000000" pitchFamily="2" charset="0"/>
              </a:rPr>
              <a:t>2. How to create a landing page</a:t>
            </a:r>
          </a:p>
          <a:p>
            <a:r>
              <a:rPr lang="en-GB" sz="2800" b="1" dirty="0" smtClean="0">
                <a:solidFill>
                  <a:schemeClr val="tx2"/>
                </a:solidFill>
                <a:latin typeface="Citroen" panose="02000000000000000000" pitchFamily="2" charset="0"/>
              </a:rPr>
              <a:t>	</a:t>
            </a:r>
            <a:r>
              <a:rPr lang="en-GB" sz="2000" b="1" dirty="0" smtClean="0">
                <a:solidFill>
                  <a:schemeClr val="tx2"/>
                </a:solidFill>
                <a:latin typeface="Citroen" panose="02000000000000000000" pitchFamily="2" charset="0"/>
              </a:rPr>
              <a:t>Step 2: Configuration of the confirmation page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2483768" y="1844824"/>
            <a:ext cx="6444208" cy="42326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 smtClean="0">
                <a:solidFill>
                  <a:schemeClr val="tx1"/>
                </a:solidFill>
                <a:latin typeface="Citroen" panose="02000000000000000000" pitchFamily="2" charset="0"/>
              </a:rPr>
              <a:t>Title  of the confirmation page </a:t>
            </a:r>
            <a:r>
              <a:rPr lang="en-US" sz="1500" dirty="0" smtClean="0">
                <a:solidFill>
                  <a:schemeClr val="tx1"/>
                </a:solidFill>
                <a:latin typeface="Citroen" panose="02000000000000000000" pitchFamily="2" charset="0"/>
              </a:rPr>
              <a:t>– Mandatory field – This title appears in the front office</a:t>
            </a:r>
            <a:endParaRPr lang="en-US" sz="1500" dirty="0">
              <a:solidFill>
                <a:schemeClr val="tx1"/>
              </a:solidFill>
              <a:latin typeface="Citroe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763688" y="2518667"/>
            <a:ext cx="7164288" cy="42326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 smtClean="0">
                <a:solidFill>
                  <a:schemeClr val="tx1"/>
                </a:solidFill>
                <a:latin typeface="Citroen" panose="02000000000000000000" pitchFamily="2" charset="0"/>
              </a:rPr>
              <a:t>Text of the confirmation page </a:t>
            </a:r>
            <a:r>
              <a:rPr lang="en-US" sz="1500" dirty="0" smtClean="0">
                <a:solidFill>
                  <a:schemeClr val="tx1"/>
                </a:solidFill>
                <a:latin typeface="Citroen" panose="02000000000000000000" pitchFamily="2" charset="0"/>
              </a:rPr>
              <a:t>– Mandatory field – This text appears in the front office</a:t>
            </a:r>
            <a:endParaRPr lang="en-US" sz="1500" dirty="0">
              <a:solidFill>
                <a:schemeClr val="tx1"/>
              </a:solidFill>
              <a:latin typeface="Citro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85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314" y="189578"/>
            <a:ext cx="2098351" cy="173603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15186" y="467648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6"/>
                </a:solidFill>
                <a:latin typeface="Citroen" panose="02000000000000000000" pitchFamily="2" charset="0"/>
              </a:rPr>
              <a:t>2. How to create a landing page</a:t>
            </a:r>
          </a:p>
          <a:p>
            <a:r>
              <a:rPr lang="en-GB" sz="2800" b="1" dirty="0" smtClean="0">
                <a:solidFill>
                  <a:schemeClr val="tx2"/>
                </a:solidFill>
                <a:latin typeface="Citroen" panose="02000000000000000000" pitchFamily="2" charset="0"/>
              </a:rPr>
              <a:t>	</a:t>
            </a:r>
            <a:r>
              <a:rPr lang="en-GB" sz="2000" b="1" dirty="0" smtClean="0">
                <a:solidFill>
                  <a:schemeClr val="tx2"/>
                </a:solidFill>
                <a:latin typeface="Citroen" panose="02000000000000000000" pitchFamily="2" charset="0"/>
              </a:rPr>
              <a:t>Step 3: Configuration of the fields of the landing page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772816"/>
            <a:ext cx="6908254" cy="496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137744" y="2132856"/>
            <a:ext cx="7754736" cy="5585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 smtClean="0">
                <a:solidFill>
                  <a:schemeClr val="tx1"/>
                </a:solidFill>
                <a:latin typeface="Citroen" panose="02000000000000000000" pitchFamily="2" charset="0"/>
              </a:rPr>
              <a:t>Business </a:t>
            </a:r>
            <a:r>
              <a:rPr lang="en-US" sz="1500" dirty="0" smtClean="0">
                <a:solidFill>
                  <a:schemeClr val="tx1"/>
                </a:solidFill>
                <a:latin typeface="Citroen" panose="02000000000000000000" pitchFamily="2" charset="0"/>
              </a:rPr>
              <a:t>–  Optional – Check this box if you want the customer to have to choose between “Private individual” and “Business customer”</a:t>
            </a:r>
            <a:endParaRPr lang="en-US" sz="1500" dirty="0">
              <a:solidFill>
                <a:schemeClr val="tx1"/>
              </a:solidFill>
              <a:latin typeface="Citroe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75656" y="2996952"/>
            <a:ext cx="7416824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 smtClean="0">
                <a:solidFill>
                  <a:schemeClr val="tx1"/>
                </a:solidFill>
                <a:latin typeface="Citroen" panose="02000000000000000000" pitchFamily="2" charset="0"/>
              </a:rPr>
              <a:t>Fields </a:t>
            </a:r>
            <a:r>
              <a:rPr lang="en-US" sz="1500" dirty="0" smtClean="0">
                <a:solidFill>
                  <a:schemeClr val="tx1"/>
                </a:solidFill>
                <a:latin typeface="Citroen" panose="02000000000000000000" pitchFamily="2" charset="0"/>
              </a:rPr>
              <a:t>–  Choose here the different fields you want on the form – Name, surname and email address are present by default – You can add Phone, Address, Zip code and City</a:t>
            </a:r>
            <a:endParaRPr lang="en-US" sz="1500" dirty="0">
              <a:solidFill>
                <a:schemeClr val="tx1"/>
              </a:solidFill>
              <a:latin typeface="Citroe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83768" y="4256948"/>
            <a:ext cx="6408712" cy="60343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 smtClean="0">
                <a:solidFill>
                  <a:schemeClr val="tx1"/>
                </a:solidFill>
                <a:latin typeface="Citroen" panose="02000000000000000000" pitchFamily="2" charset="0"/>
              </a:rPr>
              <a:t>“Your Request” </a:t>
            </a:r>
            <a:r>
              <a:rPr lang="en-US" sz="1500" dirty="0" smtClean="0">
                <a:solidFill>
                  <a:schemeClr val="tx1"/>
                </a:solidFill>
                <a:latin typeface="Citroen" panose="02000000000000000000" pitchFamily="2" charset="0"/>
              </a:rPr>
              <a:t>–  Enter here the title of the “Your Request” field – By </a:t>
            </a:r>
            <a:r>
              <a:rPr lang="en-US" sz="1500" dirty="0" err="1" smtClean="0">
                <a:solidFill>
                  <a:schemeClr val="tx1"/>
                </a:solidFill>
                <a:latin typeface="Citroen" panose="02000000000000000000" pitchFamily="2" charset="0"/>
              </a:rPr>
              <a:t>default,if</a:t>
            </a:r>
            <a:r>
              <a:rPr lang="en-US" sz="1500" dirty="0" smtClean="0">
                <a:solidFill>
                  <a:schemeClr val="tx1"/>
                </a:solidFill>
                <a:latin typeface="Citroen" panose="02000000000000000000" pitchFamily="2" charset="0"/>
              </a:rPr>
              <a:t> you don’t write anything here, it will be “Your Request”</a:t>
            </a:r>
            <a:endParaRPr lang="en-US" sz="1500" dirty="0">
              <a:solidFill>
                <a:schemeClr val="tx1"/>
              </a:solidFill>
              <a:latin typeface="Citroe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23728" y="5051224"/>
            <a:ext cx="6768752" cy="53801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 smtClean="0">
                <a:solidFill>
                  <a:schemeClr val="tx1"/>
                </a:solidFill>
                <a:latin typeface="Citroen" panose="02000000000000000000" pitchFamily="2" charset="0"/>
              </a:rPr>
              <a:t>Types of request </a:t>
            </a:r>
            <a:r>
              <a:rPr lang="en-US" sz="1500" dirty="0" smtClean="0">
                <a:solidFill>
                  <a:schemeClr val="tx1"/>
                </a:solidFill>
                <a:latin typeface="Citroen" panose="02000000000000000000" pitchFamily="2" charset="0"/>
              </a:rPr>
              <a:t>–  Select here the different types of request you want on the form : Offer, Test Drive, Meeting, Contact, Brochure</a:t>
            </a:r>
            <a:endParaRPr lang="en-US" sz="1500" dirty="0">
              <a:solidFill>
                <a:schemeClr val="tx1"/>
              </a:solidFill>
              <a:latin typeface="Citro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97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314" y="189578"/>
            <a:ext cx="2098351" cy="173603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15186" y="467648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6"/>
                </a:solidFill>
                <a:latin typeface="Citroen" panose="02000000000000000000" pitchFamily="2" charset="0"/>
              </a:rPr>
              <a:t>2. How to create a landing page</a:t>
            </a:r>
          </a:p>
          <a:p>
            <a:r>
              <a:rPr lang="en-GB" sz="2800" b="1" dirty="0" smtClean="0">
                <a:solidFill>
                  <a:schemeClr val="tx2"/>
                </a:solidFill>
                <a:latin typeface="Citroen" panose="02000000000000000000" pitchFamily="2" charset="0"/>
              </a:rPr>
              <a:t>	</a:t>
            </a:r>
            <a:r>
              <a:rPr lang="en-GB" sz="2000" b="1" dirty="0" smtClean="0">
                <a:solidFill>
                  <a:schemeClr val="tx2"/>
                </a:solidFill>
                <a:latin typeface="Citroen" panose="02000000000000000000" pitchFamily="2" charset="0"/>
              </a:rPr>
              <a:t>Step 3: Configuration of the fields of the landing page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673496"/>
            <a:ext cx="8064896" cy="498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598360" y="1696020"/>
            <a:ext cx="7415305" cy="45918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 smtClean="0">
                <a:solidFill>
                  <a:schemeClr val="tx1"/>
                </a:solidFill>
                <a:latin typeface="Citroen" panose="02000000000000000000" pitchFamily="2" charset="0"/>
              </a:rPr>
              <a:t>Check this box – </a:t>
            </a:r>
            <a:r>
              <a:rPr lang="en-US" sz="1500" dirty="0" smtClean="0">
                <a:solidFill>
                  <a:schemeClr val="tx1"/>
                </a:solidFill>
                <a:latin typeface="Citroen" panose="02000000000000000000" pitchFamily="2" charset="0"/>
              </a:rPr>
              <a:t>The customer has to choose a type of request to validate the form</a:t>
            </a:r>
            <a:endParaRPr lang="en-US" sz="1500" dirty="0">
              <a:solidFill>
                <a:schemeClr val="tx1"/>
              </a:solidFill>
              <a:latin typeface="Citroe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43608" y="2298728"/>
            <a:ext cx="7970057" cy="45918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 smtClean="0">
                <a:solidFill>
                  <a:schemeClr val="tx1"/>
                </a:solidFill>
                <a:latin typeface="Citroen" panose="02000000000000000000" pitchFamily="2" charset="0"/>
              </a:rPr>
              <a:t>Point of sale box </a:t>
            </a:r>
            <a:r>
              <a:rPr lang="en-US" sz="1500" dirty="0" smtClean="0">
                <a:solidFill>
                  <a:schemeClr val="tx1"/>
                </a:solidFill>
                <a:latin typeface="Citroen" panose="02000000000000000000" pitchFamily="2" charset="0"/>
              </a:rPr>
              <a:t>– Check this box if you have activated one of the following types of request : Offer / Test drive / Meeting and if you </a:t>
            </a:r>
            <a:r>
              <a:rPr lang="en-US" sz="1500" dirty="0" err="1" smtClean="0">
                <a:solidFill>
                  <a:schemeClr val="tx1"/>
                </a:solidFill>
                <a:latin typeface="Citroen" panose="02000000000000000000" pitchFamily="2" charset="0"/>
              </a:rPr>
              <a:t>wznt</a:t>
            </a:r>
            <a:r>
              <a:rPr lang="en-US" sz="1500" dirty="0" smtClean="0">
                <a:solidFill>
                  <a:schemeClr val="tx1"/>
                </a:solidFill>
                <a:latin typeface="Citroen" panose="02000000000000000000" pitchFamily="2" charset="0"/>
              </a:rPr>
              <a:t> the customer to choose a point of sale</a:t>
            </a:r>
            <a:endParaRPr lang="en-US" sz="1500" dirty="0">
              <a:solidFill>
                <a:schemeClr val="tx1"/>
              </a:solidFill>
              <a:latin typeface="Citroe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79712" y="2931120"/>
            <a:ext cx="7033953" cy="45918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 smtClean="0">
                <a:solidFill>
                  <a:schemeClr val="tx1"/>
                </a:solidFill>
                <a:latin typeface="Citroen" panose="02000000000000000000" pitchFamily="2" charset="0"/>
              </a:rPr>
              <a:t>Make Point of sale mandatory </a:t>
            </a:r>
            <a:r>
              <a:rPr lang="en-US" sz="1500" dirty="0" smtClean="0">
                <a:solidFill>
                  <a:schemeClr val="tx1"/>
                </a:solidFill>
                <a:latin typeface="Citroen" panose="02000000000000000000" pitchFamily="2" charset="0"/>
              </a:rPr>
              <a:t>– Check this box if you want to make the selection of a point of sale mandatory for the validation of the form</a:t>
            </a:r>
            <a:endParaRPr lang="en-US" sz="1500" dirty="0">
              <a:solidFill>
                <a:schemeClr val="tx1"/>
              </a:solidFill>
              <a:latin typeface="Citroe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11659" y="3513152"/>
            <a:ext cx="7502006" cy="34789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 smtClean="0">
                <a:solidFill>
                  <a:schemeClr val="tx1"/>
                </a:solidFill>
                <a:latin typeface="Citroen" panose="02000000000000000000" pitchFamily="2" charset="0"/>
              </a:rPr>
              <a:t>Newsletter box </a:t>
            </a:r>
            <a:r>
              <a:rPr lang="en-US" sz="1500" dirty="0" smtClean="0">
                <a:solidFill>
                  <a:schemeClr val="tx1"/>
                </a:solidFill>
                <a:latin typeface="Citroen" panose="02000000000000000000" pitchFamily="2" charset="0"/>
              </a:rPr>
              <a:t>– Check this box if you want to have the newsletter subscription to appear on the form</a:t>
            </a:r>
            <a:endParaRPr lang="en-US" sz="1500" dirty="0">
              <a:solidFill>
                <a:schemeClr val="tx1"/>
              </a:solidFill>
              <a:latin typeface="Citroe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11659" y="4077072"/>
            <a:ext cx="7502006" cy="43791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 smtClean="0">
                <a:solidFill>
                  <a:schemeClr val="tx1"/>
                </a:solidFill>
                <a:latin typeface="Citroen" panose="02000000000000000000" pitchFamily="2" charset="0"/>
              </a:rPr>
              <a:t>Documentation box </a:t>
            </a:r>
            <a:r>
              <a:rPr lang="en-US" sz="1500" dirty="0" smtClean="0">
                <a:solidFill>
                  <a:schemeClr val="tx1"/>
                </a:solidFill>
                <a:latin typeface="Citroen" panose="02000000000000000000" pitchFamily="2" charset="0"/>
              </a:rPr>
              <a:t>– Check this box if you want to have the documentation request to appear on the form</a:t>
            </a:r>
            <a:endParaRPr lang="en-US" sz="1500" dirty="0">
              <a:solidFill>
                <a:schemeClr val="tx1"/>
              </a:solidFill>
              <a:latin typeface="Citroe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87623" y="4797152"/>
            <a:ext cx="7826041" cy="34789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 smtClean="0">
                <a:solidFill>
                  <a:schemeClr val="tx1"/>
                </a:solidFill>
                <a:latin typeface="Citroen" panose="02000000000000000000" pitchFamily="2" charset="0"/>
              </a:rPr>
              <a:t>Captcha box </a:t>
            </a:r>
            <a:r>
              <a:rPr lang="en-US" sz="1500" dirty="0" smtClean="0">
                <a:solidFill>
                  <a:schemeClr val="tx1"/>
                </a:solidFill>
                <a:latin typeface="Citroen" panose="02000000000000000000" pitchFamily="2" charset="0"/>
              </a:rPr>
              <a:t>– Check this box if you want to activate the captcha on the form</a:t>
            </a:r>
            <a:endParaRPr lang="en-US" sz="1500" dirty="0">
              <a:solidFill>
                <a:schemeClr val="tx1"/>
              </a:solidFill>
              <a:latin typeface="Citroe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55009" y="5229200"/>
            <a:ext cx="7458655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 smtClean="0">
                <a:solidFill>
                  <a:schemeClr val="tx1"/>
                </a:solidFill>
                <a:latin typeface="Citroen" panose="02000000000000000000" pitchFamily="2" charset="0"/>
              </a:rPr>
              <a:t>Legal Mentions </a:t>
            </a:r>
            <a:r>
              <a:rPr lang="en-US" sz="1500" dirty="0" smtClean="0">
                <a:solidFill>
                  <a:schemeClr val="tx1"/>
                </a:solidFill>
                <a:latin typeface="Citroen" panose="02000000000000000000" pitchFamily="2" charset="0"/>
              </a:rPr>
              <a:t>– Click on “Add row” to add legal mentions</a:t>
            </a:r>
            <a:endParaRPr lang="en-US" sz="1500" dirty="0">
              <a:solidFill>
                <a:schemeClr val="tx1"/>
              </a:solidFill>
              <a:latin typeface="Citro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20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314" y="189578"/>
            <a:ext cx="2098351" cy="173603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15186" y="467648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6"/>
                </a:solidFill>
                <a:latin typeface="Citroen" panose="02000000000000000000" pitchFamily="2" charset="0"/>
              </a:rPr>
              <a:t>2. How to create a landing page</a:t>
            </a:r>
          </a:p>
          <a:p>
            <a:r>
              <a:rPr lang="en-GB" sz="2800" b="1" dirty="0" smtClean="0">
                <a:solidFill>
                  <a:schemeClr val="tx2"/>
                </a:solidFill>
                <a:latin typeface="Citroen" panose="02000000000000000000" pitchFamily="2" charset="0"/>
              </a:rPr>
              <a:t>	</a:t>
            </a:r>
            <a:r>
              <a:rPr lang="en-GB" sz="2000" b="1" dirty="0" smtClean="0">
                <a:solidFill>
                  <a:schemeClr val="tx2"/>
                </a:solidFill>
                <a:latin typeface="Citroen" panose="02000000000000000000" pitchFamily="2" charset="0"/>
              </a:rPr>
              <a:t>Special step: Configuration of the confirmation page button (landing page used as destination page for digital campaigns)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5186" y="2276872"/>
            <a:ext cx="8505286" cy="29523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When the landing page is linked to a showroom : on the confirmation page, after validation of the form, there is a button « See the showroom » that brings the customer back to the showroom of the car.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When the landing page is not linked to a showroom : you have to indicate in the back office the text of the button + the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url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 to which the button will redirect. For example, if the landing page is used to promote special prices on a service, you can create a special page in the Offers section and then redirects to this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url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 after validation of the form. It can be the homepage if there is no special Offer page dedicated to the promotion.</a:t>
            </a:r>
          </a:p>
          <a:p>
            <a:pPr algn="ctr"/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Citroen" panose="02000000000000000000" pitchFamily="2" charset="0"/>
            </a:endParaRP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See next slide for back office view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itro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314" y="189578"/>
            <a:ext cx="2098351" cy="173603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15186" y="467648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6"/>
                </a:solidFill>
                <a:latin typeface="Citroen" panose="02000000000000000000" pitchFamily="2" charset="0"/>
              </a:rPr>
              <a:t>2. How to create a landing page</a:t>
            </a:r>
          </a:p>
          <a:p>
            <a:r>
              <a:rPr lang="en-GB" sz="2800" b="1" dirty="0" smtClean="0">
                <a:solidFill>
                  <a:schemeClr val="tx2"/>
                </a:solidFill>
                <a:latin typeface="Citroen" panose="02000000000000000000" pitchFamily="2" charset="0"/>
              </a:rPr>
              <a:t>	</a:t>
            </a:r>
            <a:r>
              <a:rPr lang="en-GB" sz="2000" b="1" dirty="0" smtClean="0">
                <a:solidFill>
                  <a:schemeClr val="tx2"/>
                </a:solidFill>
                <a:latin typeface="Citroen" panose="02000000000000000000" pitchFamily="2" charset="0"/>
              </a:rPr>
              <a:t>Special step: Configuration of the confirmation page button (landing page used as destination page for digital campaign and not linked to a showroom)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028516"/>
            <a:ext cx="6912768" cy="454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5186" y="4941168"/>
            <a:ext cx="368075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Citroen" panose="02000000000000000000" pitchFamily="2" charset="0"/>
              </a:rPr>
              <a:t>Add here the title of the button</a:t>
            </a:r>
            <a:endParaRPr lang="en-US" sz="1500" dirty="0">
              <a:solidFill>
                <a:schemeClr val="tx1"/>
              </a:solidFill>
              <a:latin typeface="Citroen" panose="02000000000000000000" pitchFamily="2" charset="0"/>
            </a:endParaRPr>
          </a:p>
        </p:txBody>
      </p:sp>
      <p:cxnSp>
        <p:nvCxnSpPr>
          <p:cNvPr id="6" name="Connecteur droit avec flèche 5"/>
          <p:cNvCxnSpPr>
            <a:stCxn id="2" idx="2"/>
          </p:cNvCxnSpPr>
          <p:nvPr/>
        </p:nvCxnSpPr>
        <p:spPr>
          <a:xfrm>
            <a:off x="2155561" y="5301208"/>
            <a:ext cx="0" cy="56521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184159" y="4941168"/>
            <a:ext cx="4829505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Citroen" panose="02000000000000000000" pitchFamily="2" charset="0"/>
              </a:rPr>
              <a:t>Add here the </a:t>
            </a:r>
            <a:r>
              <a:rPr lang="en-US" sz="1500" dirty="0" err="1" smtClean="0">
                <a:solidFill>
                  <a:schemeClr val="tx1"/>
                </a:solidFill>
                <a:latin typeface="Citroen" panose="02000000000000000000" pitchFamily="2" charset="0"/>
              </a:rPr>
              <a:t>url</a:t>
            </a:r>
            <a:r>
              <a:rPr lang="en-US" sz="1500" dirty="0" smtClean="0">
                <a:solidFill>
                  <a:schemeClr val="tx1"/>
                </a:solidFill>
                <a:latin typeface="Citroen" panose="02000000000000000000" pitchFamily="2" charset="0"/>
              </a:rPr>
              <a:t> where the button will redirect</a:t>
            </a:r>
            <a:endParaRPr lang="en-US" sz="1500" dirty="0">
              <a:solidFill>
                <a:schemeClr val="tx1"/>
              </a:solidFill>
              <a:latin typeface="Citro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04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314" y="189578"/>
            <a:ext cx="2098351" cy="173603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15186" y="467648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6"/>
                </a:solidFill>
                <a:latin typeface="Citroen" panose="02000000000000000000" pitchFamily="2" charset="0"/>
              </a:rPr>
              <a:t>2. How to create a landing page</a:t>
            </a:r>
          </a:p>
          <a:p>
            <a:r>
              <a:rPr lang="en-GB" sz="2800" b="1" dirty="0" smtClean="0">
                <a:solidFill>
                  <a:schemeClr val="tx2"/>
                </a:solidFill>
                <a:latin typeface="Citroen" panose="02000000000000000000" pitchFamily="2" charset="0"/>
              </a:rPr>
              <a:t>	</a:t>
            </a:r>
            <a:r>
              <a:rPr lang="en-GB" sz="2000" b="1" dirty="0" smtClean="0">
                <a:solidFill>
                  <a:schemeClr val="tx2"/>
                </a:solidFill>
                <a:latin typeface="Citroen" panose="02000000000000000000" pitchFamily="2" charset="0"/>
              </a:rPr>
              <a:t>Step 3: Configuration of the fields of the landing page</a:t>
            </a:r>
          </a:p>
        </p:txBody>
      </p:sp>
      <p:sp>
        <p:nvSpPr>
          <p:cNvPr id="2" name="Rectangle 1"/>
          <p:cNvSpPr/>
          <p:nvPr/>
        </p:nvSpPr>
        <p:spPr>
          <a:xfrm>
            <a:off x="315186" y="2276872"/>
            <a:ext cx="8505286" cy="3528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The landing page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is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now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completed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 –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you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can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publish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 the page. 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Citro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17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314" y="189578"/>
            <a:ext cx="2098351" cy="173603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15186" y="467648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6"/>
                </a:solidFill>
                <a:latin typeface="Citroen" panose="02000000000000000000" pitchFamily="2" charset="0"/>
              </a:rPr>
              <a:t>2. How to create a landing page</a:t>
            </a:r>
          </a:p>
          <a:p>
            <a:r>
              <a:rPr lang="en-GB" sz="2800" b="1" dirty="0" smtClean="0">
                <a:solidFill>
                  <a:schemeClr val="tx2"/>
                </a:solidFill>
                <a:latin typeface="Citroen" panose="02000000000000000000" pitchFamily="2" charset="0"/>
              </a:rPr>
              <a:t>	</a:t>
            </a:r>
            <a:r>
              <a:rPr lang="en-GB" sz="2000" b="1" dirty="0" smtClean="0">
                <a:solidFill>
                  <a:schemeClr val="tx2"/>
                </a:solidFill>
                <a:latin typeface="Citroen" panose="02000000000000000000" pitchFamily="2" charset="0"/>
              </a:rPr>
              <a:t>Step 4: Configuration of the confirmation email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513" y="2276872"/>
            <a:ext cx="8834152" cy="31683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As for all other forms, the customer receives a confirmation email after having validated a landing page.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Citroen" panose="02000000000000000000" pitchFamily="2" charset="0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To configure this confirmation email, go to Options / Form settings, and then go to the Landing Page tab.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Citroen" panose="02000000000000000000" pitchFamily="2" charset="0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Indicate :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The email address where the notifications email will be sent after validation of a landing page form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The title of the confirmation email that the customer receives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The text of the confirmation email that the customer receives</a:t>
            </a:r>
          </a:p>
        </p:txBody>
      </p:sp>
    </p:spTree>
    <p:extLst>
      <p:ext uri="{BB962C8B-B14F-4D97-AF65-F5344CB8AC3E}">
        <p14:creationId xmlns:p14="http://schemas.microsoft.com/office/powerpoint/2010/main" val="145383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314" y="189578"/>
            <a:ext cx="2098351" cy="173603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15186" y="467648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6"/>
                </a:solidFill>
                <a:latin typeface="Citroen" panose="02000000000000000000" pitchFamily="2" charset="0"/>
              </a:rPr>
              <a:t>3. 2 possible uses of the landing page</a:t>
            </a:r>
          </a:p>
          <a:p>
            <a:r>
              <a:rPr lang="en-GB" sz="2800" b="1" dirty="0" smtClean="0">
                <a:solidFill>
                  <a:schemeClr val="tx2"/>
                </a:solidFill>
                <a:latin typeface="Citroen" panose="02000000000000000000" pitchFamily="2" charset="0"/>
              </a:rPr>
              <a:t>	</a:t>
            </a:r>
            <a:r>
              <a:rPr lang="en-GB" sz="2000" b="1" dirty="0" smtClean="0">
                <a:solidFill>
                  <a:schemeClr val="tx2"/>
                </a:solidFill>
                <a:latin typeface="Citroen" panose="02000000000000000000" pitchFamily="2" charset="0"/>
              </a:rPr>
              <a:t>The landing page as a pop-in in a showroom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512" y="5589240"/>
            <a:ext cx="8712968" cy="1080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Citroen" panose="02000000000000000000" pitchFamily="2" charset="0"/>
              </a:rPr>
              <a:t>The pop-in </a:t>
            </a:r>
            <a:r>
              <a:rPr lang="fr-FR" b="1" dirty="0" err="1" smtClean="0">
                <a:solidFill>
                  <a:srgbClr val="C00000"/>
                </a:solidFill>
                <a:latin typeface="Citroen" panose="02000000000000000000" pitchFamily="2" charset="0"/>
              </a:rPr>
              <a:t>will</a:t>
            </a:r>
            <a:r>
              <a:rPr lang="fr-FR" b="1" dirty="0" smtClean="0">
                <a:solidFill>
                  <a:srgbClr val="C00000"/>
                </a:solidFill>
                <a:latin typeface="Citroen" panose="02000000000000000000" pitchFamily="2" charset="0"/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  <a:latin typeface="Citroen" panose="02000000000000000000" pitchFamily="2" charset="0"/>
              </a:rPr>
              <a:t>appear</a:t>
            </a:r>
            <a:r>
              <a:rPr lang="fr-FR" b="1" dirty="0" smtClean="0">
                <a:solidFill>
                  <a:srgbClr val="C00000"/>
                </a:solidFill>
                <a:latin typeface="Citroen" panose="02000000000000000000" pitchFamily="2" charset="0"/>
              </a:rPr>
              <a:t> as the user </a:t>
            </a:r>
            <a:r>
              <a:rPr lang="fr-FR" b="1" dirty="0" err="1" smtClean="0">
                <a:solidFill>
                  <a:srgbClr val="C00000"/>
                </a:solidFill>
                <a:latin typeface="Citroen" panose="02000000000000000000" pitchFamily="2" charset="0"/>
              </a:rPr>
              <a:t>scrolls</a:t>
            </a:r>
            <a:r>
              <a:rPr lang="fr-FR" b="1" dirty="0" smtClean="0">
                <a:solidFill>
                  <a:srgbClr val="C00000"/>
                </a:solidFill>
                <a:latin typeface="Citroen" panose="02000000000000000000" pitchFamily="2" charset="0"/>
              </a:rPr>
              <a:t> down in the « </a:t>
            </a:r>
            <a:r>
              <a:rPr lang="fr-FR" b="1" dirty="0" err="1" smtClean="0">
                <a:solidFill>
                  <a:srgbClr val="C00000"/>
                </a:solidFill>
                <a:latin typeface="Citroen" panose="02000000000000000000" pitchFamily="2" charset="0"/>
              </a:rPr>
              <a:t>Strong</a:t>
            </a:r>
            <a:r>
              <a:rPr lang="fr-FR" b="1" dirty="0" smtClean="0">
                <a:solidFill>
                  <a:srgbClr val="C00000"/>
                </a:solidFill>
                <a:latin typeface="Citroen" panose="02000000000000000000" pitchFamily="2" charset="0"/>
              </a:rPr>
              <a:t> Points » part of the showroom.</a:t>
            </a:r>
          </a:p>
          <a:p>
            <a:pPr algn="ctr"/>
            <a:r>
              <a:rPr lang="fr-FR" b="1" dirty="0" err="1" smtClean="0">
                <a:solidFill>
                  <a:srgbClr val="C00000"/>
                </a:solidFill>
                <a:latin typeface="Citroen" panose="02000000000000000000" pitchFamily="2" charset="0"/>
              </a:rPr>
              <a:t>Please</a:t>
            </a:r>
            <a:r>
              <a:rPr lang="fr-FR" b="1" dirty="0" smtClean="0">
                <a:solidFill>
                  <a:srgbClr val="C00000"/>
                </a:solidFill>
                <a:latin typeface="Citroen" panose="02000000000000000000" pitchFamily="2" charset="0"/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  <a:latin typeface="Citroen" panose="02000000000000000000" pitchFamily="2" charset="0"/>
              </a:rPr>
              <a:t>make</a:t>
            </a:r>
            <a:r>
              <a:rPr lang="fr-FR" b="1" dirty="0">
                <a:solidFill>
                  <a:srgbClr val="C00000"/>
                </a:solidFill>
                <a:latin typeface="Citroen" panose="02000000000000000000" pitchFamily="2" charset="0"/>
              </a:rPr>
              <a:t> </a:t>
            </a:r>
            <a:r>
              <a:rPr lang="fr-FR" b="1" dirty="0" smtClean="0">
                <a:solidFill>
                  <a:srgbClr val="C00000"/>
                </a:solidFill>
                <a:latin typeface="Citroen" panose="02000000000000000000" pitchFamily="2" charset="0"/>
              </a:rPr>
              <a:t>sure </a:t>
            </a:r>
            <a:r>
              <a:rPr lang="fr-FR" b="1" dirty="0" err="1" smtClean="0">
                <a:solidFill>
                  <a:srgbClr val="C00000"/>
                </a:solidFill>
                <a:latin typeface="Citroen" panose="02000000000000000000" pitchFamily="2" charset="0"/>
              </a:rPr>
              <a:t>that</a:t>
            </a:r>
            <a:r>
              <a:rPr lang="fr-FR" b="1" dirty="0" smtClean="0">
                <a:solidFill>
                  <a:srgbClr val="C00000"/>
                </a:solidFill>
                <a:latin typeface="Citroen" panose="02000000000000000000" pitchFamily="2" charset="0"/>
              </a:rPr>
              <a:t> the « </a:t>
            </a:r>
            <a:r>
              <a:rPr lang="fr-FR" b="1" dirty="0" err="1">
                <a:solidFill>
                  <a:srgbClr val="C00000"/>
                </a:solidFill>
                <a:latin typeface="Citroen" panose="02000000000000000000" pitchFamily="2" charset="0"/>
              </a:rPr>
              <a:t>S</a:t>
            </a:r>
            <a:r>
              <a:rPr lang="fr-FR" b="1" dirty="0" err="1" smtClean="0">
                <a:solidFill>
                  <a:srgbClr val="C00000"/>
                </a:solidFill>
                <a:latin typeface="Citroen" panose="02000000000000000000" pitchFamily="2" charset="0"/>
              </a:rPr>
              <a:t>trong</a:t>
            </a:r>
            <a:r>
              <a:rPr lang="fr-FR" b="1" dirty="0" smtClean="0">
                <a:solidFill>
                  <a:srgbClr val="C00000"/>
                </a:solidFill>
                <a:latin typeface="Citroen" panose="02000000000000000000" pitchFamily="2" charset="0"/>
              </a:rPr>
              <a:t> Points » part </a:t>
            </a:r>
            <a:r>
              <a:rPr lang="fr-FR" b="1" dirty="0" err="1" smtClean="0">
                <a:solidFill>
                  <a:srgbClr val="C00000"/>
                </a:solidFill>
                <a:latin typeface="Citroen" panose="02000000000000000000" pitchFamily="2" charset="0"/>
              </a:rPr>
              <a:t>is</a:t>
            </a:r>
            <a:r>
              <a:rPr lang="fr-FR" b="1" dirty="0" smtClean="0">
                <a:solidFill>
                  <a:srgbClr val="C00000"/>
                </a:solidFill>
                <a:latin typeface="Citroen" panose="02000000000000000000" pitchFamily="2" charset="0"/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  <a:latin typeface="Citroen" panose="02000000000000000000" pitchFamily="2" charset="0"/>
              </a:rPr>
              <a:t>activated</a:t>
            </a:r>
            <a:r>
              <a:rPr lang="fr-FR" b="1" dirty="0" smtClean="0">
                <a:solidFill>
                  <a:srgbClr val="C00000"/>
                </a:solidFill>
                <a:latin typeface="Citroen" panose="02000000000000000000" pitchFamily="2" charset="0"/>
              </a:rPr>
              <a:t> in the </a:t>
            </a:r>
            <a:r>
              <a:rPr lang="fr-FR" b="1" dirty="0" err="1" smtClean="0">
                <a:solidFill>
                  <a:srgbClr val="C00000"/>
                </a:solidFill>
                <a:latin typeface="Citroen" panose="02000000000000000000" pitchFamily="2" charset="0"/>
              </a:rPr>
              <a:t>vehicle’s</a:t>
            </a:r>
            <a:r>
              <a:rPr lang="fr-FR" b="1" dirty="0" smtClean="0">
                <a:solidFill>
                  <a:srgbClr val="C00000"/>
                </a:solidFill>
                <a:latin typeface="Citroen" panose="02000000000000000000" pitchFamily="2" charset="0"/>
              </a:rPr>
              <a:t> showroom.</a:t>
            </a:r>
          </a:p>
          <a:p>
            <a:pPr algn="ctr"/>
            <a:r>
              <a:rPr lang="fr-FR" b="1" dirty="0" err="1" smtClean="0">
                <a:solidFill>
                  <a:srgbClr val="C00000"/>
                </a:solidFill>
                <a:latin typeface="Citroen" panose="02000000000000000000" pitchFamily="2" charset="0"/>
              </a:rPr>
              <a:t>Otherwise</a:t>
            </a:r>
            <a:r>
              <a:rPr lang="fr-FR" b="1" dirty="0" smtClean="0">
                <a:solidFill>
                  <a:srgbClr val="C00000"/>
                </a:solidFill>
                <a:latin typeface="Citroen" panose="02000000000000000000" pitchFamily="2" charset="0"/>
              </a:rPr>
              <a:t> the pop-in </a:t>
            </a:r>
            <a:r>
              <a:rPr lang="fr-FR" b="1" dirty="0" err="1" smtClean="0">
                <a:solidFill>
                  <a:srgbClr val="C00000"/>
                </a:solidFill>
                <a:latin typeface="Citroen" panose="02000000000000000000" pitchFamily="2" charset="0"/>
              </a:rPr>
              <a:t>will</a:t>
            </a:r>
            <a:r>
              <a:rPr lang="fr-FR" b="1" dirty="0" smtClean="0">
                <a:solidFill>
                  <a:srgbClr val="C00000"/>
                </a:solidFill>
                <a:latin typeface="Citroen" panose="02000000000000000000" pitchFamily="2" charset="0"/>
              </a:rPr>
              <a:t> not </a:t>
            </a:r>
            <a:r>
              <a:rPr lang="fr-FR" b="1" dirty="0" err="1" smtClean="0">
                <a:solidFill>
                  <a:srgbClr val="C00000"/>
                </a:solidFill>
                <a:latin typeface="Citroen" panose="02000000000000000000" pitchFamily="2" charset="0"/>
              </a:rPr>
              <a:t>appear</a:t>
            </a:r>
            <a:r>
              <a:rPr lang="fr-FR" b="1" dirty="0" smtClean="0">
                <a:solidFill>
                  <a:srgbClr val="C00000"/>
                </a:solidFill>
                <a:latin typeface="Citroen" panose="02000000000000000000" pitchFamily="2" charset="0"/>
              </a:rPr>
              <a:t>.</a:t>
            </a:r>
            <a:endParaRPr lang="fr-FR" b="1" dirty="0">
              <a:solidFill>
                <a:srgbClr val="C00000"/>
              </a:solidFill>
              <a:latin typeface="Citroen" panose="02000000000000000000" pitchFamily="2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96" y="1412777"/>
            <a:ext cx="5950083" cy="388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68146" y="2780928"/>
            <a:ext cx="7224333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 smtClean="0">
                <a:solidFill>
                  <a:schemeClr val="tx1"/>
                </a:solidFill>
                <a:latin typeface="Citroen" panose="02000000000000000000" pitchFamily="2" charset="0"/>
              </a:rPr>
              <a:t>Showroom box </a:t>
            </a:r>
            <a:r>
              <a:rPr lang="en-US" sz="1500" dirty="0" smtClean="0">
                <a:solidFill>
                  <a:schemeClr val="tx1"/>
                </a:solidFill>
                <a:latin typeface="Citroen" panose="02000000000000000000" pitchFamily="2" charset="0"/>
              </a:rPr>
              <a:t>– Optional – Check this box if you want to link the landing page to a showroom – The landing page will appear a </a:t>
            </a:r>
            <a:r>
              <a:rPr lang="en-US" sz="1500" dirty="0" err="1" smtClean="0">
                <a:solidFill>
                  <a:schemeClr val="tx1"/>
                </a:solidFill>
                <a:latin typeface="Citroen" panose="02000000000000000000" pitchFamily="2" charset="0"/>
              </a:rPr>
              <a:t>a</a:t>
            </a:r>
            <a:r>
              <a:rPr lang="en-US" sz="1500" dirty="0" smtClean="0">
                <a:solidFill>
                  <a:schemeClr val="tx1"/>
                </a:solidFill>
                <a:latin typeface="Citroen" panose="02000000000000000000" pitchFamily="2" charset="0"/>
              </a:rPr>
              <a:t> pop in in the selected showroom</a:t>
            </a:r>
            <a:endParaRPr lang="en-US" sz="1500" dirty="0">
              <a:solidFill>
                <a:schemeClr val="tx1"/>
              </a:solidFill>
              <a:latin typeface="Citro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57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314" y="189578"/>
            <a:ext cx="2098351" cy="173603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15186" y="467648"/>
            <a:ext cx="66247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6"/>
                </a:solidFill>
                <a:latin typeface="Citroen" panose="02000000000000000000" pitchFamily="2" charset="0"/>
              </a:rPr>
              <a:t>3. 2 possible uses of the landing page</a:t>
            </a:r>
          </a:p>
          <a:p>
            <a:r>
              <a:rPr lang="en-GB" sz="2800" b="1" dirty="0" smtClean="0">
                <a:solidFill>
                  <a:schemeClr val="tx2"/>
                </a:solidFill>
                <a:latin typeface="Citroen" panose="02000000000000000000" pitchFamily="2" charset="0"/>
              </a:rPr>
              <a:t>	</a:t>
            </a:r>
            <a:r>
              <a:rPr lang="en-GB" sz="2000" b="1" dirty="0" smtClean="0">
                <a:solidFill>
                  <a:schemeClr val="tx2"/>
                </a:solidFill>
                <a:latin typeface="Citroen" panose="02000000000000000000" pitchFamily="2" charset="0"/>
              </a:rPr>
              <a:t>The landing page as a target destination for digital campaigns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15186" y="2132856"/>
            <a:ext cx="82892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Follow the process for the creation of a landing page. Don’t check the box « Activate pop-in in the showroom » if you don’t want the pop-in. Publish your landing page.</a:t>
            </a: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Citroen" panose="02000000000000000000" pitchFamily="2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Go to the list of landing pages created in your back office and copy the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url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 of the landing page you want to use as target destination: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itroen" panose="02000000000000000000" pitchFamily="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31" y="3969317"/>
            <a:ext cx="8892076" cy="162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72200" y="4941168"/>
            <a:ext cx="1800200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88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314" y="189578"/>
            <a:ext cx="2098351" cy="173603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15186" y="467648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Citroen" panose="02000000000000000000" pitchFamily="2" charset="0"/>
              </a:rPr>
              <a:t>IMPORTANT POINTS</a:t>
            </a:r>
            <a:endParaRPr lang="fr-FR" sz="2800" b="1" dirty="0">
              <a:solidFill>
                <a:schemeClr val="accent6">
                  <a:lumMod val="75000"/>
                </a:schemeClr>
              </a:solidFill>
              <a:latin typeface="Citroen" panose="02000000000000000000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3568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There can be only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one landing page connected to each vehicle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Citroe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For 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bilingual websites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: you must create each landing page twice, in both languages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itroe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If you use the landing page as a pop-in in a showroom, make sure that 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“Strong Points”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 section is activated for this vehicle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itroe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Minimum size of the visual: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1100x1100 –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You can use bigger images, but please be sure to respect 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square format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Citro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29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314" y="189578"/>
            <a:ext cx="2098351" cy="173603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15186" y="467648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6"/>
                </a:solidFill>
                <a:latin typeface="Citroen" panose="02000000000000000000" pitchFamily="2" charset="0"/>
              </a:rPr>
              <a:t>The landing page on Access : 2 possibilities</a:t>
            </a:r>
          </a:p>
          <a:p>
            <a:r>
              <a:rPr lang="fr-FR" sz="2000" b="1" dirty="0" smtClean="0">
                <a:solidFill>
                  <a:schemeClr val="tx2"/>
                </a:solidFill>
                <a:latin typeface="Citroen" panose="02000000000000000000" pitchFamily="2" charset="0"/>
              </a:rPr>
              <a:t>	The LP as a pop-in in a showroom</a:t>
            </a:r>
            <a:endParaRPr lang="fr-FR" sz="2000" b="1" dirty="0">
              <a:solidFill>
                <a:schemeClr val="tx2"/>
              </a:solidFill>
              <a:latin typeface="Citroe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438" y="6237312"/>
            <a:ext cx="8788042" cy="5040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The pop-in </a:t>
            </a:r>
            <a:r>
              <a:rPr lang="fr-FR" sz="1600" b="1" dirty="0" err="1" smtClean="0">
                <a:solidFill>
                  <a:schemeClr val="tx1"/>
                </a:solidFill>
              </a:rPr>
              <a:t>appears</a:t>
            </a:r>
            <a:r>
              <a:rPr lang="fr-FR" sz="1600" b="1" dirty="0" smtClean="0">
                <a:solidFill>
                  <a:schemeClr val="tx1"/>
                </a:solidFill>
              </a:rPr>
              <a:t> as the user </a:t>
            </a:r>
            <a:r>
              <a:rPr lang="fr-FR" sz="1600" b="1" dirty="0" err="1" smtClean="0">
                <a:solidFill>
                  <a:schemeClr val="tx1"/>
                </a:solidFill>
              </a:rPr>
              <a:t>scrolls</a:t>
            </a:r>
            <a:r>
              <a:rPr lang="fr-FR" sz="1600" b="1" dirty="0" smtClean="0">
                <a:solidFill>
                  <a:schemeClr val="tx1"/>
                </a:solidFill>
              </a:rPr>
              <a:t> down in the showroom </a:t>
            </a:r>
            <a:endParaRPr lang="fr-FR" sz="16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50" y="1937473"/>
            <a:ext cx="7951818" cy="379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66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314" y="189578"/>
            <a:ext cx="2098351" cy="17360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4826" y="538480"/>
            <a:ext cx="2776855" cy="6319520"/>
          </a:xfrm>
          <a:prstGeom prst="rect">
            <a:avLst/>
          </a:prstGeom>
          <a:solidFill>
            <a:srgbClr val="C9DE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4" descr="createch reserv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6357408"/>
            <a:ext cx="1701800" cy="114301"/>
          </a:xfrm>
          <a:prstGeom prst="rect">
            <a:avLst/>
          </a:prstGeom>
        </p:spPr>
      </p:pic>
      <p:sp>
        <p:nvSpPr>
          <p:cNvPr id="8" name="Espace réservé du texte 1"/>
          <p:cNvSpPr txBox="1">
            <a:spLocks/>
          </p:cNvSpPr>
          <p:nvPr/>
        </p:nvSpPr>
        <p:spPr>
          <a:xfrm>
            <a:off x="3387698" y="3298130"/>
            <a:ext cx="3709988" cy="40011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200" kern="1200">
                <a:solidFill>
                  <a:srgbClr val="64656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 cap="all" dirty="0" smtClean="0">
                <a:solidFill>
                  <a:schemeClr val="accent4"/>
                </a:solidFill>
                <a:latin typeface="Citroen"/>
                <a:cs typeface="Citroen"/>
              </a:rPr>
              <a:t>Thank you</a:t>
            </a:r>
            <a:r>
              <a:rPr lang="en-GB" altLang="zh-CN" sz="2600" b="1" cap="all" dirty="0" smtClean="0">
                <a:solidFill>
                  <a:schemeClr val="accent4"/>
                </a:solidFill>
                <a:latin typeface="Citroen"/>
                <a:cs typeface="Citroen"/>
              </a:rPr>
              <a:t> </a:t>
            </a:r>
            <a:r>
              <a:rPr lang="en-GB" sz="2600" b="1" cap="all" dirty="0" smtClean="0">
                <a:solidFill>
                  <a:schemeClr val="accent4"/>
                </a:solidFill>
                <a:latin typeface="Citroen"/>
                <a:cs typeface="Citroen"/>
              </a:rPr>
              <a:t>!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84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314" y="189578"/>
            <a:ext cx="2098351" cy="173603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15186" y="467648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6"/>
                </a:solidFill>
                <a:latin typeface="Citroen" panose="02000000000000000000" pitchFamily="2" charset="0"/>
              </a:rPr>
              <a:t>The landing page on Access : 2 possibilities</a:t>
            </a:r>
          </a:p>
          <a:p>
            <a:r>
              <a:rPr lang="fr-FR" sz="2000" b="1" dirty="0" smtClean="0">
                <a:solidFill>
                  <a:schemeClr val="tx2"/>
                </a:solidFill>
                <a:latin typeface="Citroen" panose="02000000000000000000" pitchFamily="2" charset="0"/>
              </a:rPr>
              <a:t>	The LP as a </a:t>
            </a:r>
            <a:r>
              <a:rPr lang="fr-FR" sz="2000" b="1" dirty="0" err="1" smtClean="0">
                <a:solidFill>
                  <a:schemeClr val="tx2"/>
                </a:solidFill>
                <a:latin typeface="Citroen" panose="02000000000000000000" pitchFamily="2" charset="0"/>
              </a:rPr>
              <a:t>standalone</a:t>
            </a:r>
            <a:r>
              <a:rPr lang="fr-FR" sz="2000" b="1" dirty="0" smtClean="0">
                <a:solidFill>
                  <a:schemeClr val="tx2"/>
                </a:solidFill>
                <a:latin typeface="Citroen" panose="02000000000000000000" pitchFamily="2" charset="0"/>
              </a:rPr>
              <a:t> page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438" y="6237312"/>
            <a:ext cx="8788042" cy="5040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  <a:latin typeface="Citroen" panose="02000000000000000000" pitchFamily="2" charset="0"/>
              </a:rPr>
              <a:t>The URL of the landing page </a:t>
            </a:r>
            <a:r>
              <a:rPr lang="fr-FR" sz="1600" b="1" dirty="0" err="1" smtClean="0">
                <a:solidFill>
                  <a:schemeClr val="tx1"/>
                </a:solidFill>
                <a:latin typeface="Citroen" panose="02000000000000000000" pitchFamily="2" charset="0"/>
              </a:rPr>
              <a:t>can</a:t>
            </a:r>
            <a:r>
              <a:rPr lang="fr-FR" sz="1600" b="1" dirty="0" smtClean="0">
                <a:solidFill>
                  <a:schemeClr val="tx1"/>
                </a:solidFill>
                <a:latin typeface="Citroen" panose="02000000000000000000" pitchFamily="2" charset="0"/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  <a:latin typeface="Citroen" panose="02000000000000000000" pitchFamily="2" charset="0"/>
              </a:rPr>
              <a:t>be</a:t>
            </a:r>
            <a:r>
              <a:rPr lang="fr-FR" sz="1600" b="1" dirty="0" smtClean="0">
                <a:solidFill>
                  <a:schemeClr val="tx1"/>
                </a:solidFill>
                <a:latin typeface="Citroen" panose="02000000000000000000" pitchFamily="2" charset="0"/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  <a:latin typeface="Citroen" panose="02000000000000000000" pitchFamily="2" charset="0"/>
              </a:rPr>
              <a:t>used</a:t>
            </a:r>
            <a:r>
              <a:rPr lang="fr-FR" sz="1600" b="1" dirty="0" smtClean="0">
                <a:solidFill>
                  <a:schemeClr val="tx1"/>
                </a:solidFill>
                <a:latin typeface="Citroen" panose="02000000000000000000" pitchFamily="2" charset="0"/>
              </a:rPr>
              <a:t> as the </a:t>
            </a:r>
            <a:r>
              <a:rPr lang="fr-FR" sz="1600" b="1" dirty="0" err="1" smtClean="0">
                <a:solidFill>
                  <a:schemeClr val="tx1"/>
                </a:solidFill>
                <a:latin typeface="Citroen" panose="02000000000000000000" pitchFamily="2" charset="0"/>
              </a:rPr>
              <a:t>target</a:t>
            </a:r>
            <a:r>
              <a:rPr lang="fr-FR" sz="1600" b="1" dirty="0" smtClean="0">
                <a:solidFill>
                  <a:schemeClr val="tx1"/>
                </a:solidFill>
                <a:latin typeface="Citroen" panose="02000000000000000000" pitchFamily="2" charset="0"/>
              </a:rPr>
              <a:t> destination of digital </a:t>
            </a:r>
            <a:r>
              <a:rPr lang="fr-FR" sz="1600" b="1" dirty="0" err="1" smtClean="0">
                <a:solidFill>
                  <a:schemeClr val="tx1"/>
                </a:solidFill>
                <a:latin typeface="Citroen" panose="02000000000000000000" pitchFamily="2" charset="0"/>
              </a:rPr>
              <a:t>campaigns</a:t>
            </a:r>
            <a:endParaRPr lang="fr-FR" sz="1600" b="1" dirty="0">
              <a:solidFill>
                <a:schemeClr val="tx1"/>
              </a:solidFill>
              <a:latin typeface="Citroen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37" y="1924737"/>
            <a:ext cx="8221843" cy="401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4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314" y="189578"/>
            <a:ext cx="2098351" cy="173603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15186" y="467648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6"/>
                </a:solidFill>
                <a:latin typeface="Citroen" panose="02000000000000000000" pitchFamily="2" charset="0"/>
              </a:rPr>
              <a:t>1. First step : create the Landing Page template in your back office</a:t>
            </a:r>
            <a:endParaRPr lang="fr-FR" sz="2800" b="1" dirty="0">
              <a:solidFill>
                <a:schemeClr val="accent6"/>
              </a:solidFill>
              <a:latin typeface="Citroe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86" y="1556792"/>
            <a:ext cx="141922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avec flèche 5"/>
          <p:cNvCxnSpPr>
            <a:stCxn id="9" idx="1"/>
          </p:cNvCxnSpPr>
          <p:nvPr/>
        </p:nvCxnSpPr>
        <p:spPr>
          <a:xfrm flipH="1">
            <a:off x="1187624" y="4019376"/>
            <a:ext cx="136815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2555776" y="369621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itroen" panose="02000000000000000000" pitchFamily="2" charset="0"/>
              </a:rPr>
              <a:t>Go to the Pages section of the back office, and </a:t>
            </a:r>
            <a:r>
              <a:rPr lang="fr-FR" dirty="0">
                <a:latin typeface="Citroen" panose="02000000000000000000" pitchFamily="2" charset="0"/>
              </a:rPr>
              <a:t>click on « </a:t>
            </a:r>
            <a:r>
              <a:rPr lang="fr-FR" dirty="0" err="1">
                <a:latin typeface="Citroen" panose="02000000000000000000" pitchFamily="2" charset="0"/>
              </a:rPr>
              <a:t>Add</a:t>
            </a:r>
            <a:r>
              <a:rPr lang="fr-FR" dirty="0">
                <a:latin typeface="Citroen" panose="02000000000000000000" pitchFamily="2" charset="0"/>
              </a:rPr>
              <a:t> new » to </a:t>
            </a:r>
            <a:r>
              <a:rPr lang="fr-FR" dirty="0" err="1">
                <a:latin typeface="Citroen" panose="02000000000000000000" pitchFamily="2" charset="0"/>
              </a:rPr>
              <a:t>create</a:t>
            </a:r>
            <a:r>
              <a:rPr lang="fr-FR" dirty="0">
                <a:latin typeface="Citroen" panose="02000000000000000000" pitchFamily="2" charset="0"/>
              </a:rPr>
              <a:t> a new page. </a:t>
            </a:r>
          </a:p>
        </p:txBody>
      </p:sp>
    </p:spTree>
    <p:extLst>
      <p:ext uri="{BB962C8B-B14F-4D97-AF65-F5344CB8AC3E}">
        <p14:creationId xmlns:p14="http://schemas.microsoft.com/office/powerpoint/2010/main" val="31888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314" y="189578"/>
            <a:ext cx="2098351" cy="173603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15186" y="467648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6"/>
                </a:solidFill>
                <a:latin typeface="Citroen" panose="02000000000000000000" pitchFamily="2" charset="0"/>
              </a:rPr>
              <a:t>1. First step : create the Landing Page template in your back office</a:t>
            </a:r>
            <a:endParaRPr lang="fr-FR" sz="2800" b="1" dirty="0">
              <a:solidFill>
                <a:schemeClr val="accent6"/>
              </a:solidFill>
              <a:latin typeface="Citroen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8" y="1700808"/>
            <a:ext cx="8894275" cy="421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438" y="1925612"/>
            <a:ext cx="1011178" cy="2792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04438" y="2420888"/>
            <a:ext cx="4447137" cy="1080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Citroen" panose="02000000000000000000" pitchFamily="2" charset="0"/>
              </a:rPr>
              <a:t>In the </a:t>
            </a:r>
            <a:r>
              <a:rPr lang="fr-FR" sz="1600" dirty="0" err="1" smtClean="0">
                <a:solidFill>
                  <a:schemeClr val="tx1"/>
                </a:solidFill>
                <a:latin typeface="Citroen" panose="02000000000000000000" pitchFamily="2" charset="0"/>
              </a:rPr>
              <a:t>title</a:t>
            </a:r>
            <a:r>
              <a:rPr lang="fr-FR" sz="1600" dirty="0" smtClean="0">
                <a:solidFill>
                  <a:schemeClr val="tx1"/>
                </a:solidFill>
                <a:latin typeface="Citroen" panose="02000000000000000000" pitchFamily="2" charset="0"/>
              </a:rPr>
              <a:t> section, </a:t>
            </a:r>
            <a:r>
              <a:rPr lang="fr-FR" sz="1600" dirty="0" err="1" smtClean="0">
                <a:solidFill>
                  <a:schemeClr val="tx1"/>
                </a:solidFill>
                <a:latin typeface="Citroen" panose="02000000000000000000" pitchFamily="2" charset="0"/>
              </a:rPr>
              <a:t>just</a:t>
            </a:r>
            <a:r>
              <a:rPr lang="fr-FR" sz="1600" dirty="0" smtClean="0">
                <a:solidFill>
                  <a:schemeClr val="tx1"/>
                </a:solidFill>
                <a:latin typeface="Citroen" panose="02000000000000000000" pitchFamily="2" charset="0"/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  <a:latin typeface="Citroen" panose="02000000000000000000" pitchFamily="2" charset="0"/>
              </a:rPr>
              <a:t>write</a:t>
            </a:r>
            <a:r>
              <a:rPr lang="fr-FR" sz="1600" dirty="0" smtClean="0">
                <a:solidFill>
                  <a:schemeClr val="tx1"/>
                </a:solidFill>
                <a:latin typeface="Citroen" panose="02000000000000000000" pitchFamily="2" charset="0"/>
              </a:rPr>
              <a:t> « Landing Page ». All the </a:t>
            </a:r>
            <a:r>
              <a:rPr lang="fr-FR" sz="1600" dirty="0" err="1" smtClean="0">
                <a:solidFill>
                  <a:schemeClr val="tx1"/>
                </a:solidFill>
                <a:latin typeface="Citroen" panose="02000000000000000000" pitchFamily="2" charset="0"/>
              </a:rPr>
              <a:t>other</a:t>
            </a:r>
            <a:r>
              <a:rPr lang="fr-FR" sz="1600" dirty="0" smtClean="0">
                <a:solidFill>
                  <a:schemeClr val="tx1"/>
                </a:solidFill>
                <a:latin typeface="Citroen" panose="02000000000000000000" pitchFamily="2" charset="0"/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  <a:latin typeface="Citroen" panose="02000000000000000000" pitchFamily="2" charset="0"/>
              </a:rPr>
              <a:t>fields</a:t>
            </a:r>
            <a:r>
              <a:rPr lang="fr-FR" sz="1600" dirty="0" smtClean="0">
                <a:solidFill>
                  <a:schemeClr val="tx1"/>
                </a:solidFill>
                <a:latin typeface="Citroen" panose="02000000000000000000" pitchFamily="2" charset="0"/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  <a:latin typeface="Citroen" panose="02000000000000000000" pitchFamily="2" charset="0"/>
              </a:rPr>
              <a:t>can</a:t>
            </a:r>
            <a:r>
              <a:rPr lang="fr-FR" sz="1600" dirty="0" smtClean="0">
                <a:solidFill>
                  <a:schemeClr val="tx1"/>
                </a:solidFill>
                <a:latin typeface="Citroen" panose="02000000000000000000" pitchFamily="2" charset="0"/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  <a:latin typeface="Citroen" panose="02000000000000000000" pitchFamily="2" charset="0"/>
              </a:rPr>
              <a:t>remain</a:t>
            </a:r>
            <a:r>
              <a:rPr lang="fr-FR" sz="1600" dirty="0" smtClean="0">
                <a:solidFill>
                  <a:schemeClr val="tx1"/>
                </a:solidFill>
                <a:latin typeface="Citroen" panose="02000000000000000000" pitchFamily="2" charset="0"/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  <a:latin typeface="Citroen" panose="02000000000000000000" pitchFamily="2" charset="0"/>
              </a:rPr>
              <a:t>empty</a:t>
            </a:r>
            <a:r>
              <a:rPr lang="fr-FR" sz="1600" dirty="0" smtClean="0">
                <a:solidFill>
                  <a:schemeClr val="tx1"/>
                </a:solidFill>
                <a:latin typeface="Citroen" panose="02000000000000000000" pitchFamily="2" charset="0"/>
              </a:rPr>
              <a:t>. </a:t>
            </a:r>
            <a:endParaRPr lang="fr-FR" sz="1600" dirty="0">
              <a:solidFill>
                <a:schemeClr val="tx1"/>
              </a:solidFill>
              <a:latin typeface="Citroen" panose="02000000000000000000" pitchFamily="2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332354" y="2204864"/>
            <a:ext cx="0" cy="7560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283968" y="5373216"/>
            <a:ext cx="2900745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Citroen" panose="02000000000000000000" pitchFamily="2" charset="0"/>
              </a:rPr>
              <a:t>In the </a:t>
            </a:r>
            <a:r>
              <a:rPr lang="fr-FR" sz="1600" dirty="0" err="1" smtClean="0">
                <a:solidFill>
                  <a:schemeClr val="tx1"/>
                </a:solidFill>
                <a:latin typeface="Citroen" panose="02000000000000000000" pitchFamily="2" charset="0"/>
              </a:rPr>
              <a:t>template</a:t>
            </a:r>
            <a:r>
              <a:rPr lang="fr-FR" sz="1600" dirty="0" smtClean="0">
                <a:solidFill>
                  <a:schemeClr val="tx1"/>
                </a:solidFill>
                <a:latin typeface="Citroen" panose="02000000000000000000" pitchFamily="2" charset="0"/>
              </a:rPr>
              <a:t> section, </a:t>
            </a:r>
            <a:r>
              <a:rPr lang="fr-FR" sz="1600" dirty="0" err="1" smtClean="0">
                <a:solidFill>
                  <a:schemeClr val="tx1"/>
                </a:solidFill>
                <a:latin typeface="Citroen" panose="02000000000000000000" pitchFamily="2" charset="0"/>
              </a:rPr>
              <a:t>choose</a:t>
            </a:r>
            <a:r>
              <a:rPr lang="fr-FR" sz="1600" dirty="0" smtClean="0">
                <a:solidFill>
                  <a:schemeClr val="tx1"/>
                </a:solidFill>
                <a:latin typeface="Citroen" panose="02000000000000000000" pitchFamily="2" charset="0"/>
              </a:rPr>
              <a:t> the </a:t>
            </a:r>
            <a:r>
              <a:rPr lang="fr-FR" sz="1600" dirty="0" err="1" smtClean="0">
                <a:solidFill>
                  <a:schemeClr val="tx1"/>
                </a:solidFill>
                <a:latin typeface="Citroen" panose="02000000000000000000" pitchFamily="2" charset="0"/>
              </a:rPr>
              <a:t>template</a:t>
            </a:r>
            <a:r>
              <a:rPr lang="fr-FR" sz="1600" dirty="0" smtClean="0">
                <a:solidFill>
                  <a:schemeClr val="tx1"/>
                </a:solidFill>
                <a:latin typeface="Citroen" panose="02000000000000000000" pitchFamily="2" charset="0"/>
              </a:rPr>
              <a:t> « Landing Page »</a:t>
            </a:r>
            <a:endParaRPr lang="fr-FR" sz="1600" dirty="0">
              <a:solidFill>
                <a:schemeClr val="tx1"/>
              </a:solidFill>
              <a:latin typeface="Citroe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82224" y="5417999"/>
            <a:ext cx="1410256" cy="4947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6848857" y="5912743"/>
            <a:ext cx="60346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04438" y="6237312"/>
            <a:ext cx="8788042" cy="5040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  <a:latin typeface="Citroen" panose="02000000000000000000" pitchFamily="2" charset="0"/>
              </a:rPr>
              <a:t>You </a:t>
            </a:r>
            <a:r>
              <a:rPr lang="fr-FR" sz="1600" b="1" dirty="0" err="1" smtClean="0">
                <a:solidFill>
                  <a:schemeClr val="tx1"/>
                </a:solidFill>
                <a:latin typeface="Citroen" panose="02000000000000000000" pitchFamily="2" charset="0"/>
              </a:rPr>
              <a:t>can</a:t>
            </a:r>
            <a:r>
              <a:rPr lang="fr-FR" sz="1600" b="1" dirty="0" smtClean="0">
                <a:solidFill>
                  <a:schemeClr val="tx1"/>
                </a:solidFill>
                <a:latin typeface="Citroen" panose="02000000000000000000" pitchFamily="2" charset="0"/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  <a:latin typeface="Citroen" panose="02000000000000000000" pitchFamily="2" charset="0"/>
              </a:rPr>
              <a:t>then</a:t>
            </a:r>
            <a:r>
              <a:rPr lang="fr-FR" sz="1600" b="1" dirty="0" smtClean="0">
                <a:solidFill>
                  <a:schemeClr val="tx1"/>
                </a:solidFill>
                <a:latin typeface="Citroen" panose="02000000000000000000" pitchFamily="2" charset="0"/>
              </a:rPr>
              <a:t> click on « </a:t>
            </a:r>
            <a:r>
              <a:rPr lang="fr-FR" sz="1600" b="1" dirty="0" err="1" smtClean="0">
                <a:solidFill>
                  <a:schemeClr val="tx1"/>
                </a:solidFill>
                <a:latin typeface="Citroen" panose="02000000000000000000" pitchFamily="2" charset="0"/>
              </a:rPr>
              <a:t>Publish</a:t>
            </a:r>
            <a:r>
              <a:rPr lang="fr-FR" sz="1600" b="1" dirty="0" smtClean="0">
                <a:solidFill>
                  <a:schemeClr val="tx1"/>
                </a:solidFill>
                <a:latin typeface="Citroen" panose="02000000000000000000" pitchFamily="2" charset="0"/>
              </a:rPr>
              <a:t> », and the landing page </a:t>
            </a:r>
            <a:r>
              <a:rPr lang="fr-FR" sz="1600" b="1" dirty="0" err="1" smtClean="0">
                <a:solidFill>
                  <a:schemeClr val="tx1"/>
                </a:solidFill>
                <a:latin typeface="Citroen" panose="02000000000000000000" pitchFamily="2" charset="0"/>
              </a:rPr>
              <a:t>template</a:t>
            </a:r>
            <a:r>
              <a:rPr lang="fr-FR" sz="1600" b="1" dirty="0" smtClean="0">
                <a:solidFill>
                  <a:schemeClr val="tx1"/>
                </a:solidFill>
                <a:latin typeface="Citroen" panose="02000000000000000000" pitchFamily="2" charset="0"/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  <a:latin typeface="Citroen" panose="02000000000000000000" pitchFamily="2" charset="0"/>
              </a:rPr>
              <a:t>will</a:t>
            </a:r>
            <a:r>
              <a:rPr lang="fr-FR" sz="1600" b="1" dirty="0" smtClean="0">
                <a:solidFill>
                  <a:schemeClr val="tx1"/>
                </a:solidFill>
                <a:latin typeface="Citroen" panose="02000000000000000000" pitchFamily="2" charset="0"/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  <a:latin typeface="Citroen" panose="02000000000000000000" pitchFamily="2" charset="0"/>
              </a:rPr>
              <a:t>be</a:t>
            </a:r>
            <a:r>
              <a:rPr lang="fr-FR" sz="1600" b="1" dirty="0" smtClean="0">
                <a:solidFill>
                  <a:schemeClr val="tx1"/>
                </a:solidFill>
                <a:latin typeface="Citroen" panose="02000000000000000000" pitchFamily="2" charset="0"/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  <a:latin typeface="Citroen" panose="02000000000000000000" pitchFamily="2" charset="0"/>
              </a:rPr>
              <a:t>activated</a:t>
            </a:r>
            <a:r>
              <a:rPr lang="fr-FR" sz="1600" b="1" dirty="0" smtClean="0">
                <a:solidFill>
                  <a:schemeClr val="tx1"/>
                </a:solidFill>
                <a:latin typeface="Citroen" panose="02000000000000000000" pitchFamily="2" charset="0"/>
              </a:rPr>
              <a:t> on your </a:t>
            </a:r>
            <a:r>
              <a:rPr lang="fr-FR" sz="1600" b="1" dirty="0" err="1" smtClean="0">
                <a:solidFill>
                  <a:schemeClr val="tx1"/>
                </a:solidFill>
                <a:latin typeface="Citroen" panose="02000000000000000000" pitchFamily="2" charset="0"/>
              </a:rPr>
              <a:t>website</a:t>
            </a:r>
            <a:r>
              <a:rPr lang="fr-FR" sz="1600" b="1" dirty="0" smtClean="0">
                <a:solidFill>
                  <a:schemeClr val="tx1"/>
                </a:solidFill>
                <a:latin typeface="Citroen" panose="02000000000000000000" pitchFamily="2" charset="0"/>
              </a:rPr>
              <a:t>. This page </a:t>
            </a:r>
            <a:r>
              <a:rPr lang="fr-FR" sz="1600" b="1" dirty="0" err="1" smtClean="0">
                <a:solidFill>
                  <a:schemeClr val="tx1"/>
                </a:solidFill>
                <a:latin typeface="Citroen" panose="02000000000000000000" pitchFamily="2" charset="0"/>
              </a:rPr>
              <a:t>will</a:t>
            </a:r>
            <a:r>
              <a:rPr lang="fr-FR" sz="1600" b="1" dirty="0" smtClean="0">
                <a:solidFill>
                  <a:schemeClr val="tx1"/>
                </a:solidFill>
                <a:latin typeface="Citroen" panose="02000000000000000000" pitchFamily="2" charset="0"/>
              </a:rPr>
              <a:t> not </a:t>
            </a:r>
            <a:r>
              <a:rPr lang="fr-FR" sz="1600" b="1" dirty="0" err="1" smtClean="0">
                <a:solidFill>
                  <a:schemeClr val="tx1"/>
                </a:solidFill>
                <a:latin typeface="Citroen" panose="02000000000000000000" pitchFamily="2" charset="0"/>
              </a:rPr>
              <a:t>appear</a:t>
            </a:r>
            <a:r>
              <a:rPr lang="fr-FR" sz="1600" b="1" dirty="0" smtClean="0">
                <a:solidFill>
                  <a:schemeClr val="tx1"/>
                </a:solidFill>
                <a:latin typeface="Citroen" panose="02000000000000000000" pitchFamily="2" charset="0"/>
              </a:rPr>
              <a:t> in the front office – </a:t>
            </a:r>
            <a:r>
              <a:rPr lang="fr-FR" sz="1600" b="1" dirty="0" err="1" smtClean="0">
                <a:solidFill>
                  <a:schemeClr val="tx1"/>
                </a:solidFill>
                <a:latin typeface="Citroen" panose="02000000000000000000" pitchFamily="2" charset="0"/>
              </a:rPr>
              <a:t>it</a:t>
            </a:r>
            <a:r>
              <a:rPr lang="fr-FR" sz="1600" b="1" dirty="0" smtClean="0">
                <a:solidFill>
                  <a:schemeClr val="tx1"/>
                </a:solidFill>
                <a:latin typeface="Citroen" panose="02000000000000000000" pitchFamily="2" charset="0"/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  <a:latin typeface="Citroen" panose="02000000000000000000" pitchFamily="2" charset="0"/>
              </a:rPr>
              <a:t>is</a:t>
            </a:r>
            <a:r>
              <a:rPr lang="fr-FR" sz="1600" b="1" dirty="0" smtClean="0">
                <a:solidFill>
                  <a:schemeClr val="tx1"/>
                </a:solidFill>
                <a:latin typeface="Citroen" panose="02000000000000000000" pitchFamily="2" charset="0"/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  <a:latin typeface="Citroen" panose="02000000000000000000" pitchFamily="2" charset="0"/>
              </a:rPr>
              <a:t>only</a:t>
            </a:r>
            <a:r>
              <a:rPr lang="fr-FR" sz="1600" b="1" dirty="0" smtClean="0">
                <a:solidFill>
                  <a:schemeClr val="tx1"/>
                </a:solidFill>
                <a:latin typeface="Citroen" panose="02000000000000000000" pitchFamily="2" charset="0"/>
              </a:rPr>
              <a:t> to </a:t>
            </a:r>
            <a:r>
              <a:rPr lang="fr-FR" sz="1600" b="1" dirty="0" err="1" smtClean="0">
                <a:solidFill>
                  <a:schemeClr val="tx1"/>
                </a:solidFill>
                <a:latin typeface="Citroen" panose="02000000000000000000" pitchFamily="2" charset="0"/>
              </a:rPr>
              <a:t>activate</a:t>
            </a:r>
            <a:r>
              <a:rPr lang="fr-FR" sz="1600" b="1" dirty="0" smtClean="0">
                <a:solidFill>
                  <a:schemeClr val="tx1"/>
                </a:solidFill>
                <a:latin typeface="Citroen" panose="02000000000000000000" pitchFamily="2" charset="0"/>
              </a:rPr>
              <a:t> the landing pages.</a:t>
            </a:r>
            <a:endParaRPr lang="fr-FR" sz="1600" b="1" dirty="0">
              <a:solidFill>
                <a:schemeClr val="tx1"/>
              </a:solidFill>
              <a:latin typeface="Citro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38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314" y="189578"/>
            <a:ext cx="2098351" cy="173603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15186" y="467648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6"/>
                </a:solidFill>
                <a:latin typeface="Citroen" panose="02000000000000000000" pitchFamily="2" charset="0"/>
              </a:rPr>
              <a:t>1. First step : create the Landing Page template in your back office</a:t>
            </a:r>
            <a:endParaRPr lang="fr-FR" sz="2800" b="1" dirty="0">
              <a:solidFill>
                <a:schemeClr val="accent6"/>
              </a:solidFill>
              <a:latin typeface="Citroe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68" y="2276872"/>
            <a:ext cx="7848872" cy="31683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BILINGUAL WEBSITES</a:t>
            </a:r>
          </a:p>
          <a:p>
            <a:pPr algn="ctr"/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  <a:latin typeface="Citroen" panose="02000000000000000000" pitchFamily="2" charset="0"/>
            </a:endParaRP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For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bilingual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websites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, </a:t>
            </a:r>
            <a:r>
              <a:rPr lang="fr-FR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please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 </a:t>
            </a:r>
            <a:r>
              <a:rPr lang="fr-FR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be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 sure to </a:t>
            </a:r>
            <a:r>
              <a:rPr lang="fr-FR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create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 the landing page </a:t>
            </a:r>
            <a:r>
              <a:rPr lang="fr-FR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template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 in </a:t>
            </a:r>
            <a:r>
              <a:rPr lang="fr-FR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both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 </a:t>
            </a:r>
            <a:r>
              <a:rPr lang="fr-FR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languages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 : first in the back office in the main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language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 of the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website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, and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then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 in the back office in the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secondary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language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 of the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website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latin typeface="Citro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45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8" y="1542644"/>
            <a:ext cx="8820472" cy="518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314" y="189578"/>
            <a:ext cx="2098351" cy="173603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15186" y="467648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6"/>
                </a:solidFill>
                <a:latin typeface="Citroen" panose="02000000000000000000" pitchFamily="2" charset="0"/>
              </a:rPr>
              <a:t>2) How to create a landing page</a:t>
            </a:r>
          </a:p>
          <a:p>
            <a:r>
              <a:rPr lang="en-GB" sz="2000" b="1" dirty="0">
                <a:solidFill>
                  <a:schemeClr val="tx2"/>
                </a:solidFill>
                <a:latin typeface="Citroen" panose="02000000000000000000" pitchFamily="2" charset="0"/>
              </a:rPr>
              <a:t>Landing page example</a:t>
            </a:r>
            <a:endParaRPr lang="fr-FR" sz="2000" b="1" dirty="0">
              <a:solidFill>
                <a:schemeClr val="tx2"/>
              </a:solidFill>
              <a:latin typeface="Citroe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1680" y="1628800"/>
            <a:ext cx="2736304" cy="927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07504" y="1628800"/>
            <a:ext cx="1368152" cy="9273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 smtClean="0">
                <a:solidFill>
                  <a:schemeClr val="tx1"/>
                </a:solidFill>
                <a:latin typeface="Citroen" panose="02000000000000000000" pitchFamily="2" charset="0"/>
              </a:rPr>
              <a:t>Title</a:t>
            </a:r>
            <a:r>
              <a:rPr lang="fr-FR" sz="1600" dirty="0" smtClean="0">
                <a:solidFill>
                  <a:schemeClr val="tx1"/>
                </a:solidFill>
                <a:latin typeface="Citroen" panose="02000000000000000000" pitchFamily="2" charset="0"/>
              </a:rPr>
              <a:t> and </a:t>
            </a:r>
            <a:r>
              <a:rPr lang="fr-FR" sz="1600" dirty="0" err="1" smtClean="0">
                <a:solidFill>
                  <a:schemeClr val="tx1"/>
                </a:solidFill>
                <a:latin typeface="Citroen" panose="02000000000000000000" pitchFamily="2" charset="0"/>
              </a:rPr>
              <a:t>subtitle</a:t>
            </a:r>
            <a:r>
              <a:rPr lang="fr-FR" sz="1600" dirty="0" smtClean="0">
                <a:solidFill>
                  <a:schemeClr val="tx1"/>
                </a:solidFill>
                <a:latin typeface="Citroen" panose="02000000000000000000" pitchFamily="2" charset="0"/>
              </a:rPr>
              <a:t>: </a:t>
            </a:r>
            <a:r>
              <a:rPr lang="fr-FR" sz="1600" dirty="0" err="1" smtClean="0">
                <a:solidFill>
                  <a:schemeClr val="tx1"/>
                </a:solidFill>
                <a:latin typeface="Citroen" panose="02000000000000000000" pitchFamily="2" charset="0"/>
              </a:rPr>
              <a:t>see</a:t>
            </a:r>
            <a:r>
              <a:rPr lang="fr-FR" sz="1600" dirty="0" smtClean="0">
                <a:solidFill>
                  <a:schemeClr val="tx1"/>
                </a:solidFill>
                <a:latin typeface="Citroen" panose="02000000000000000000" pitchFamily="2" charset="0"/>
              </a:rPr>
              <a:t> slide </a:t>
            </a:r>
            <a:r>
              <a:rPr lang="fr-FR" sz="1600" dirty="0">
                <a:solidFill>
                  <a:schemeClr val="tx1"/>
                </a:solidFill>
                <a:latin typeface="Citroen" panose="02000000000000000000" pitchFamily="2" charset="0"/>
              </a:rPr>
              <a:t>9</a:t>
            </a:r>
          </a:p>
        </p:txBody>
      </p:sp>
      <p:cxnSp>
        <p:nvCxnSpPr>
          <p:cNvPr id="9" name="Connecteur droit avec flèche 8"/>
          <p:cNvCxnSpPr>
            <a:endCxn id="6" idx="1"/>
          </p:cNvCxnSpPr>
          <p:nvPr/>
        </p:nvCxnSpPr>
        <p:spPr>
          <a:xfrm>
            <a:off x="1475656" y="2092462"/>
            <a:ext cx="21602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79512" y="2668378"/>
            <a:ext cx="5256584" cy="25933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/>
          <p:cNvCxnSpPr>
            <a:stCxn id="24" idx="2"/>
          </p:cNvCxnSpPr>
          <p:nvPr/>
        </p:nvCxnSpPr>
        <p:spPr>
          <a:xfrm flipV="1">
            <a:off x="2807804" y="5261750"/>
            <a:ext cx="0" cy="9650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123728" y="5643037"/>
            <a:ext cx="1368152" cy="583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Citroen" panose="02000000000000000000" pitchFamily="2" charset="0"/>
              </a:rPr>
              <a:t>Image: </a:t>
            </a:r>
            <a:r>
              <a:rPr lang="fr-FR" sz="1600" dirty="0" err="1" smtClean="0">
                <a:solidFill>
                  <a:schemeClr val="tx1"/>
                </a:solidFill>
                <a:latin typeface="Citroen" panose="02000000000000000000" pitchFamily="2" charset="0"/>
              </a:rPr>
              <a:t>see</a:t>
            </a:r>
            <a:r>
              <a:rPr lang="fr-FR" sz="1600" dirty="0" smtClean="0">
                <a:solidFill>
                  <a:schemeClr val="tx1"/>
                </a:solidFill>
                <a:latin typeface="Citroen" panose="02000000000000000000" pitchFamily="2" charset="0"/>
              </a:rPr>
              <a:t> slide 9</a:t>
            </a:r>
            <a:endParaRPr lang="fr-FR" sz="1600" dirty="0">
              <a:solidFill>
                <a:schemeClr val="tx1"/>
              </a:solidFill>
              <a:latin typeface="Citroe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80113" y="2276871"/>
            <a:ext cx="3326128" cy="31846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7092280" y="5934917"/>
            <a:ext cx="1368152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Citroen" panose="02000000000000000000" pitchFamily="2" charset="0"/>
              </a:rPr>
              <a:t>Fields: </a:t>
            </a:r>
            <a:r>
              <a:rPr lang="fr-FR" sz="1600" dirty="0" err="1" smtClean="0">
                <a:solidFill>
                  <a:schemeClr val="tx1"/>
                </a:solidFill>
                <a:latin typeface="Citroen" panose="02000000000000000000" pitchFamily="2" charset="0"/>
              </a:rPr>
              <a:t>see</a:t>
            </a:r>
            <a:r>
              <a:rPr lang="fr-FR" sz="1600" dirty="0" smtClean="0">
                <a:solidFill>
                  <a:schemeClr val="tx1"/>
                </a:solidFill>
                <a:latin typeface="Citroen" panose="02000000000000000000" pitchFamily="2" charset="0"/>
              </a:rPr>
              <a:t> slides 11-12</a:t>
            </a:r>
          </a:p>
        </p:txBody>
      </p:sp>
      <p:cxnSp>
        <p:nvCxnSpPr>
          <p:cNvPr id="29" name="Connecteur droit avec flèche 28"/>
          <p:cNvCxnSpPr>
            <a:stCxn id="28" idx="0"/>
          </p:cNvCxnSpPr>
          <p:nvPr/>
        </p:nvCxnSpPr>
        <p:spPr>
          <a:xfrm flipV="1">
            <a:off x="7776356" y="5535419"/>
            <a:ext cx="0" cy="399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63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314" y="189578"/>
            <a:ext cx="2098351" cy="173603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15186" y="467648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6"/>
                </a:solidFill>
                <a:latin typeface="Citroen" panose="02000000000000000000" pitchFamily="2" charset="0"/>
              </a:rPr>
              <a:t>2</a:t>
            </a:r>
            <a:r>
              <a:rPr lang="en-GB" sz="2800" b="1" dirty="0" smtClean="0">
                <a:solidFill>
                  <a:schemeClr val="accent6"/>
                </a:solidFill>
                <a:latin typeface="Citroen" panose="02000000000000000000" pitchFamily="2" charset="0"/>
              </a:rPr>
              <a:t>. How to create a landing page</a:t>
            </a:r>
          </a:p>
          <a:p>
            <a:endParaRPr lang="fr-FR" sz="2800" b="1" dirty="0">
              <a:solidFill>
                <a:schemeClr val="accent6"/>
              </a:solidFill>
              <a:latin typeface="Citroe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41922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4005064"/>
            <a:ext cx="1584176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526748" y="3620923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The landing pages are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created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,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activated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 and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deleted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 in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this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 section of the back office.</a:t>
            </a:r>
          </a:p>
          <a:p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Citroen" panose="02000000000000000000" pitchFamily="2" charset="0"/>
            </a:endParaRP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To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create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 a landing page, go to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this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 tab and click on « 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Add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troen" panose="02000000000000000000" pitchFamily="2" charset="0"/>
              </a:rPr>
              <a:t> new ».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Citroen" panose="02000000000000000000" pitchFamily="2" charset="0"/>
            </a:endParaRPr>
          </a:p>
        </p:txBody>
      </p:sp>
      <p:cxnSp>
        <p:nvCxnSpPr>
          <p:cNvPr id="7" name="Connecteur droit avec flèche 6"/>
          <p:cNvCxnSpPr>
            <a:stCxn id="4" idx="1"/>
            <a:endCxn id="2" idx="3"/>
          </p:cNvCxnSpPr>
          <p:nvPr/>
        </p:nvCxnSpPr>
        <p:spPr>
          <a:xfrm flipH="1">
            <a:off x="2123728" y="4221088"/>
            <a:ext cx="40302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18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3" y="1556792"/>
            <a:ext cx="7735889" cy="505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314" y="189578"/>
            <a:ext cx="2098351" cy="173603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15186" y="467648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6"/>
                </a:solidFill>
                <a:latin typeface="Citroen" panose="02000000000000000000" pitchFamily="2" charset="0"/>
              </a:rPr>
              <a:t>2. How to create a landing page</a:t>
            </a:r>
          </a:p>
          <a:p>
            <a:r>
              <a:rPr lang="en-GB" sz="2000" b="1" dirty="0" smtClean="0">
                <a:solidFill>
                  <a:schemeClr val="tx2"/>
                </a:solidFill>
                <a:latin typeface="Citroen" panose="02000000000000000000" pitchFamily="2" charset="0"/>
              </a:rPr>
              <a:t>	Step 1: Configuration of the LP</a:t>
            </a:r>
          </a:p>
        </p:txBody>
      </p:sp>
      <p:sp>
        <p:nvSpPr>
          <p:cNvPr id="2" name="Rectangle 1"/>
          <p:cNvSpPr/>
          <p:nvPr/>
        </p:nvSpPr>
        <p:spPr>
          <a:xfrm>
            <a:off x="1547664" y="1556792"/>
            <a:ext cx="7466001" cy="3688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 smtClean="0">
                <a:solidFill>
                  <a:schemeClr val="tx1"/>
                </a:solidFill>
                <a:latin typeface="Citroen" panose="02000000000000000000" pitchFamily="2" charset="0"/>
              </a:rPr>
              <a:t>Title of the landing page </a:t>
            </a:r>
            <a:r>
              <a:rPr lang="en-US" sz="1500" dirty="0" smtClean="0">
                <a:solidFill>
                  <a:schemeClr val="tx1"/>
                </a:solidFill>
                <a:latin typeface="Citroen" panose="02000000000000000000" pitchFamily="2" charset="0"/>
              </a:rPr>
              <a:t>– Mandatory – Appears in front office</a:t>
            </a:r>
            <a:endParaRPr lang="en-US" sz="1500" dirty="0">
              <a:solidFill>
                <a:schemeClr val="tx1"/>
              </a:solidFill>
              <a:latin typeface="Citroe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01368" y="2780928"/>
            <a:ext cx="7312297" cy="3688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 smtClean="0">
                <a:solidFill>
                  <a:schemeClr val="tx1"/>
                </a:solidFill>
                <a:latin typeface="Citroen" panose="02000000000000000000" pitchFamily="2" charset="0"/>
              </a:rPr>
              <a:t>Subtitle of the landing page </a:t>
            </a:r>
            <a:r>
              <a:rPr lang="en-US" sz="1500" dirty="0" smtClean="0">
                <a:solidFill>
                  <a:schemeClr val="tx1"/>
                </a:solidFill>
                <a:latin typeface="Citroen" panose="02000000000000000000" pitchFamily="2" charset="0"/>
              </a:rPr>
              <a:t>– Optional– Appears in front office</a:t>
            </a:r>
            <a:endParaRPr lang="en-US" sz="1500" dirty="0">
              <a:solidFill>
                <a:schemeClr val="tx1"/>
              </a:solidFill>
              <a:latin typeface="Citroe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27584" y="3501008"/>
            <a:ext cx="8186081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 smtClean="0">
                <a:solidFill>
                  <a:schemeClr val="tx1"/>
                </a:solidFill>
                <a:latin typeface="Citroen" panose="02000000000000000000" pitchFamily="2" charset="0"/>
              </a:rPr>
              <a:t>Showroom box </a:t>
            </a:r>
            <a:r>
              <a:rPr lang="en-US" sz="1500" dirty="0" smtClean="0">
                <a:solidFill>
                  <a:schemeClr val="tx1"/>
                </a:solidFill>
                <a:latin typeface="Citroen" panose="02000000000000000000" pitchFamily="2" charset="0"/>
              </a:rPr>
              <a:t>– Optional – Check this box if you want to link the landing page to a showroom – The landing page will appear a </a:t>
            </a:r>
            <a:r>
              <a:rPr lang="en-US" sz="1500" dirty="0" err="1" smtClean="0">
                <a:solidFill>
                  <a:schemeClr val="tx1"/>
                </a:solidFill>
                <a:latin typeface="Citroen" panose="02000000000000000000" pitchFamily="2" charset="0"/>
              </a:rPr>
              <a:t>a</a:t>
            </a:r>
            <a:r>
              <a:rPr lang="en-US" sz="1500" dirty="0" smtClean="0">
                <a:solidFill>
                  <a:schemeClr val="tx1"/>
                </a:solidFill>
                <a:latin typeface="Citroen" panose="02000000000000000000" pitchFamily="2" charset="0"/>
              </a:rPr>
              <a:t> pop in in the selected showroom</a:t>
            </a:r>
            <a:endParaRPr lang="en-US" sz="1500" dirty="0">
              <a:solidFill>
                <a:schemeClr val="tx1"/>
              </a:solidFill>
              <a:latin typeface="Citroe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47664" y="4293096"/>
            <a:ext cx="7466001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 smtClean="0">
                <a:solidFill>
                  <a:schemeClr val="tx1"/>
                </a:solidFill>
                <a:latin typeface="Citroen" panose="02000000000000000000" pitchFamily="2" charset="0"/>
              </a:rPr>
              <a:t>Showroom selection </a:t>
            </a:r>
            <a:r>
              <a:rPr lang="en-US" sz="1500" dirty="0" smtClean="0">
                <a:solidFill>
                  <a:schemeClr val="tx1"/>
                </a:solidFill>
                <a:latin typeface="Citroen" panose="02000000000000000000" pitchFamily="2" charset="0"/>
              </a:rPr>
              <a:t>– Select the showroom that you want to link to the landing page</a:t>
            </a:r>
          </a:p>
          <a:p>
            <a:r>
              <a:rPr lang="en-US" sz="1500" dirty="0" smtClean="0">
                <a:solidFill>
                  <a:schemeClr val="tx1"/>
                </a:solidFill>
                <a:latin typeface="Citroen" panose="02000000000000000000" pitchFamily="2" charset="0"/>
              </a:rPr>
              <a:t>If you did not check the Showroom box, this field will not appear</a:t>
            </a:r>
            <a:endParaRPr lang="en-US" sz="1500" dirty="0">
              <a:solidFill>
                <a:schemeClr val="tx1"/>
              </a:solidFill>
              <a:latin typeface="Citroe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555776" y="5301208"/>
            <a:ext cx="6457889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 smtClean="0">
                <a:solidFill>
                  <a:schemeClr val="tx1"/>
                </a:solidFill>
                <a:latin typeface="Citroen" panose="02000000000000000000" pitchFamily="2" charset="0"/>
              </a:rPr>
              <a:t>Visual </a:t>
            </a:r>
            <a:r>
              <a:rPr lang="en-US" sz="1500" dirty="0" smtClean="0">
                <a:solidFill>
                  <a:schemeClr val="tx1"/>
                </a:solidFill>
                <a:latin typeface="Citroen" panose="02000000000000000000" pitchFamily="2" charset="0"/>
              </a:rPr>
              <a:t>– Upload here the visual of the landing page – Recommended size : 1100x1100</a:t>
            </a:r>
          </a:p>
          <a:p>
            <a:r>
              <a:rPr lang="en-US" sz="1500" dirty="0" smtClean="0">
                <a:solidFill>
                  <a:schemeClr val="tx1"/>
                </a:solidFill>
                <a:latin typeface="Citroen" panose="02000000000000000000" pitchFamily="2" charset="0"/>
              </a:rPr>
              <a:t>It can be a visual promoting a vehicle / a service (in this case, do not link the landing page to a showroom) / a range, etc.</a:t>
            </a:r>
            <a:endParaRPr lang="en-US" sz="1500" dirty="0">
              <a:solidFill>
                <a:schemeClr val="tx1"/>
              </a:solidFill>
              <a:latin typeface="Citro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26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1051</Words>
  <Application>Microsoft Office PowerPoint</Application>
  <PresentationFormat>Affichage à l'écran (4:3)</PresentationFormat>
  <Paragraphs>116</Paragraphs>
  <Slides>20</Slides>
  <Notes>19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Landing page tutorial AC Access websites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CITROËN racing</dc:title>
  <dc:creator>YANG ZHOU - U504917</dc:creator>
  <cp:lastModifiedBy>ZOE COLRAT - E502731</cp:lastModifiedBy>
  <cp:revision>59</cp:revision>
  <dcterms:created xsi:type="dcterms:W3CDTF">2017-02-13T14:47:54Z</dcterms:created>
  <dcterms:modified xsi:type="dcterms:W3CDTF">2017-03-13T17:18:03Z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-845658014</vt:i4>
  </property>
  <property fmtid="{D5CDD505-2E9C-101B-9397-08002B2CF9AE}" pid="3" name="_NewReviewCycle">
    <vt:lpwstr/>
  </property>
  <property fmtid="{D5CDD505-2E9C-101B-9397-08002B2CF9AE}" pid="4" name="_EmailSubject">
    <vt:lpwstr>Update_hyperlinks</vt:lpwstr>
  </property>
  <property fmtid="{D5CDD505-2E9C-101B-9397-08002B2CF9AE}" pid="5" name="_AuthorEmail">
    <vt:lpwstr>yang.zhou@ext.mpsa.com</vt:lpwstr>
  </property>
  <property fmtid="{D5CDD505-2E9C-101B-9397-08002B2CF9AE}" pid="6" name="_AuthorEmailDisplayName">
    <vt:lpwstr>YANG ZHOU - U504917</vt:lpwstr>
  </property>
</Properties>
</file>